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0" r:id="rId2"/>
    <p:sldId id="362" r:id="rId3"/>
    <p:sldId id="369" r:id="rId4"/>
    <p:sldId id="313" r:id="rId5"/>
    <p:sldId id="397" r:id="rId6"/>
    <p:sldId id="398" r:id="rId7"/>
    <p:sldId id="399" r:id="rId8"/>
    <p:sldId id="3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87C"/>
    <a:srgbClr val="F07F09"/>
    <a:srgbClr val="CC99FF"/>
    <a:srgbClr val="6699FF"/>
    <a:srgbClr val="9F2936"/>
    <a:srgbClr val="4E8542"/>
    <a:srgbClr val="D8A344"/>
    <a:srgbClr val="99FFCC"/>
    <a:srgbClr val="FFCCCC"/>
    <a:srgbClr val="C67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1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46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8B9EE-F5D1-315A-6941-B37A90B51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74B52-66E5-D7C3-69B0-4A98D7471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8D46C-69CC-D616-F574-3F8164D20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7BD28-B93C-DF2B-4F69-9E4E65FE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56199-3159-7C6E-524A-872C83A0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4349-668D-BDDD-3C2E-606234AC9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CB035-FEEE-5723-45F8-52CB4DD83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77EB5-DD51-0259-F65E-1555E2AB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D07B1-D5B2-F621-C84E-C3BECFAB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79DCD-3B3A-D3ED-59C0-CF87E37C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AE5B4-C03A-DC41-13B9-ED0BFB6E3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33D67-61AD-AB33-E6F6-C00FF0890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BC5F0-18D6-3AE8-0F92-BC89882E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93668-625D-49D2-8A6F-39AC4D5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877EF-4E25-4C3F-B1E2-50D42802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40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2493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61081-9792-4AA1-0494-3C95380A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0A1B-871A-0BF3-EACB-B89EF1D0C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15680-C519-5AE8-7249-1E17CB0A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8E80-C5D5-EFB3-4588-A205241B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A0FAB-1FFC-6C0E-F740-8EC5C80A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F0E36-586D-E7E6-A9EB-B82BAB4A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7E68D-D08B-3580-8D3F-D9D23B224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0D73F-CBE5-B2B0-A49F-EA2CFFF9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7543D-6662-8B25-85EA-C91434465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B11BB-6620-89F7-1F60-25DFF3878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ED71-5FD8-506A-0742-342557F4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793F3-D73D-5B4A-FF04-A1F8A8546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D5521-DD6B-CC51-5FE2-8A2BD4215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2E1BD-8C37-CF2C-1C83-18A24980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2A10B-1513-1746-7EC4-DBAE3BDB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51967-6BE0-A0E0-CD74-A347FE07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73ECD-7A09-27E3-F2CE-1519BDA16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3D557-1A30-7BEF-5B55-DA7E0961F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087ED-AB45-8A23-A558-BE78EB2DB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DADE7-1B21-5B6C-6042-5CC4DF2A6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36FA5-2E2E-32A5-009C-8026A1C09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27841-DE52-7F0B-B893-DAA638E0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49D54A-3F8C-9595-A5F4-69FE097E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A594AA-A6F8-DD07-6F53-6712610E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6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7036-729C-7990-62A0-69F1B459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6667E8-4564-FE64-BA76-83717147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8E9A-A216-ECC1-F228-52823EA1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3BD58-8BB7-0B55-D0BD-864EDBCF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A0E24F-7728-6E2E-1ACD-A325D42F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21C826-7E23-0817-040E-61423600E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6EC29-D89B-F944-E17B-D9168D45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74DDB-4C2D-21B7-DFBF-955CBAFC4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DC638-1504-FE97-D029-2767CC4EA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76F5B-DA09-621D-6F22-C15D40FC5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F5045-72FE-D48F-9734-46FC8D5C6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AEC09-4C5F-6B94-AA45-1F472768D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6C9B9-BD20-17F2-D2ED-DEE3BF8B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4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DCC49-B54B-60ED-0446-EC35EAB3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1BF215-4547-075C-ABCB-A893D10AA8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18725-7032-3C64-9119-5BA94DBDD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598F0-69B5-5FFE-3989-B0FFE027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A7F0F-3527-E976-C281-7BEE02F0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C1204-93CB-24E5-C84F-6B22C984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7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21414-71AA-02E6-5DA3-A1DE1F76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BFDC5-16A3-1E59-5213-3662C4EBC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FA958-7E7E-7338-223C-63849E918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8967-B50F-4D65-A131-C07212420FB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88F51-DD44-C1CA-C5FB-A13E5AB13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155A5-E5DC-7211-8433-EF82DC048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C0E2-C8D8-458F-941C-C44E2D44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2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th/%E0%B9%80%E0%B8%94%E0%B9%87%E0%B8%81%E0%B8%8A%E0%B8%B2%E0%B8%A2-%E0%B8%81%E0%B8%B2%E0%B8%A3%E0%B9%8C%E0%B8%95%E0%B8%B9%E0%B8%99-%E0%B9%80%E0%B8%94%E0%B9%87%E0%B8%81-%E0%B9%80%E0%B8%9E%E0%B8%A8%E0%B8%8A%E0%B8%B2%E0%B8%A2-1299572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21B24561-012E-8AE5-D14E-2DD4C0A4D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560748"/>
            <a:ext cx="12195891" cy="18785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E24C97-1518-A99F-B4CF-674E06A393EB}"/>
              </a:ext>
            </a:extLst>
          </p:cNvPr>
          <p:cNvSpPr txBox="1"/>
          <p:nvPr/>
        </p:nvSpPr>
        <p:spPr>
          <a:xfrm>
            <a:off x="2929508" y="677263"/>
            <a:ext cx="64051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การแลกเปลี่ยนเรียนรู้ แนวปฏิบัติที่ดี</a:t>
            </a:r>
          </a:p>
          <a:p>
            <a:pPr algn="ctr"/>
            <a:r>
              <a:rPr lang="th-TH" sz="32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การเข้าสู่ตำแหน่งทางวิชาการ ของสายวิชาการ</a:t>
            </a:r>
            <a:endParaRPr lang="en-US" sz="3200" b="1" dirty="0">
              <a:solidFill>
                <a:srgbClr val="1B587C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09D21D-E871-8562-5A00-43655D937785}"/>
              </a:ext>
            </a:extLst>
          </p:cNvPr>
          <p:cNvSpPr txBox="1"/>
          <p:nvPr/>
        </p:nvSpPr>
        <p:spPr>
          <a:xfrm>
            <a:off x="3129983" y="1991935"/>
            <a:ext cx="60042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chemeClr val="accent6">
                    <a:lumMod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วันที่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3 </a:t>
            </a:r>
            <a:r>
              <a:rPr lang="th-TH" sz="2800" b="1" dirty="0">
                <a:solidFill>
                  <a:schemeClr val="accent6">
                    <a:lumMod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เมษายน 2566 เวลา 1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0</a:t>
            </a:r>
            <a:r>
              <a:rPr lang="th-TH" sz="2800" b="1" dirty="0">
                <a:solidFill>
                  <a:schemeClr val="accent6">
                    <a:lumMod val="7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.00-12.00 น.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6CA739-C200-668F-9A56-B22B5428F7EF}"/>
              </a:ext>
            </a:extLst>
          </p:cNvPr>
          <p:cNvSpPr txBox="1"/>
          <p:nvPr/>
        </p:nvSpPr>
        <p:spPr>
          <a:xfrm>
            <a:off x="3129983" y="532142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5" algn="ctr"/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  <a:r>
              <a:rPr lang="en-US" sz="2800" b="1" dirty="0">
                <a:solidFill>
                  <a:srgbClr val="EFE8D8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   </a:t>
            </a:r>
            <a:endParaRPr lang="th-TH" sz="2800" b="1" dirty="0">
              <a:solidFill>
                <a:srgbClr val="EFE8D8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id="{A0DB5A8E-3988-8ADA-68A6-9C5E9E0E9F98}"/>
              </a:ext>
            </a:extLst>
          </p:cNvPr>
          <p:cNvSpPr txBox="1"/>
          <p:nvPr/>
        </p:nvSpPr>
        <p:spPr>
          <a:xfrm>
            <a:off x="2924197" y="2748054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5" algn="ctr"/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โดย</a:t>
            </a:r>
            <a:r>
              <a:rPr lang="en-US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endParaRPr lang="th-TH" sz="2800" b="1" dirty="0">
              <a:solidFill>
                <a:srgbClr val="1B587C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9525" algn="ctr"/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รองศาสตราจารย์ ดร.ศศิธร วชิรปัญญาพงศ์</a:t>
            </a:r>
          </a:p>
          <a:p>
            <a:pPr marL="9525" algn="ctr"/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ผู้ช่วยศาสตราจารย์ ดร.สุนทรีย์ วิพัฒครุฑ</a:t>
            </a:r>
            <a:r>
              <a:rPr lang="en-US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       </a:t>
            </a:r>
            <a:endParaRPr lang="th-TH" sz="2800" b="1" dirty="0">
              <a:solidFill>
                <a:srgbClr val="1B587C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47D540-D4AD-3446-1717-6868DEC830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65" t="4622" r="5115" b="2751"/>
          <a:stretch/>
        </p:blipFill>
        <p:spPr>
          <a:xfrm>
            <a:off x="363806" y="960330"/>
            <a:ext cx="2402143" cy="2745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4EB3C8-E559-E402-FFC5-BA8FDEC358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39" t="2705" b="9471"/>
          <a:stretch/>
        </p:blipFill>
        <p:spPr>
          <a:xfrm>
            <a:off x="9492935" y="986433"/>
            <a:ext cx="2402143" cy="28136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159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CE24C97-1518-A99F-B4CF-674E06A393EB}"/>
              </a:ext>
            </a:extLst>
          </p:cNvPr>
          <p:cNvSpPr txBox="1"/>
          <p:nvPr/>
        </p:nvSpPr>
        <p:spPr>
          <a:xfrm>
            <a:off x="977900" y="368327"/>
            <a:ext cx="10236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การจัดทำเอกสารเพื่อขอตำแหน่งทางวิชาการ</a:t>
            </a:r>
            <a:endParaRPr lang="en-US" sz="36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1435E9-F93A-72F2-6253-BFE61B0D8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2459"/>
            <a:ext cx="741680" cy="52800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1116150-F19E-7BBA-26F1-1CEF353940A5}"/>
              </a:ext>
            </a:extLst>
          </p:cNvPr>
          <p:cNvSpPr txBox="1"/>
          <p:nvPr/>
        </p:nvSpPr>
        <p:spPr>
          <a:xfrm>
            <a:off x="3590889" y="6396335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8C677A92-44DF-469B-2C38-16D77FFA5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5B14CF3-7B10-B8A2-912A-324C4F1F3514}"/>
              </a:ext>
            </a:extLst>
          </p:cNvPr>
          <p:cNvSpPr/>
          <p:nvPr/>
        </p:nvSpPr>
        <p:spPr>
          <a:xfrm>
            <a:off x="1380096" y="1567274"/>
            <a:ext cx="9666514" cy="815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ด้วยงานวิจัยเชิงคุณภาพ</a:t>
            </a:r>
            <a:endParaRPr lang="en-US" sz="2800" b="1" dirty="0">
              <a:solidFill>
                <a:schemeClr val="tx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F37DB7-9889-3C6D-6C70-2325B5E90D41}"/>
              </a:ext>
            </a:extLst>
          </p:cNvPr>
          <p:cNvSpPr/>
          <p:nvPr/>
        </p:nvSpPr>
        <p:spPr>
          <a:xfrm>
            <a:off x="1380096" y="2657062"/>
            <a:ext cx="9666514" cy="81544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ด้วยงานวิจัยเชิงปริมาณ</a:t>
            </a:r>
            <a:endParaRPr lang="en-US" sz="2800" b="1" dirty="0">
              <a:solidFill>
                <a:schemeClr val="tx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7D9301-2163-4B1F-46AA-C2E9A0B376A6}"/>
              </a:ext>
            </a:extLst>
          </p:cNvPr>
          <p:cNvSpPr/>
          <p:nvPr/>
        </p:nvSpPr>
        <p:spPr>
          <a:xfrm>
            <a:off x="1380096" y="3722712"/>
            <a:ext cx="9666514" cy="815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การขอตำแหน่งทางวิชาการด้วย เอกสารคำสอน </a:t>
            </a:r>
            <a:r>
              <a:rPr lang="en-US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/ </a:t>
            </a:r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ตำรา</a:t>
            </a:r>
            <a:endParaRPr lang="en-US" sz="2800" b="1" dirty="0">
              <a:solidFill>
                <a:schemeClr val="bg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73637E-3DB3-05E8-536D-B81FF1071AC5}"/>
              </a:ext>
            </a:extLst>
          </p:cNvPr>
          <p:cNvSpPr/>
          <p:nvPr/>
        </p:nvSpPr>
        <p:spPr>
          <a:xfrm>
            <a:off x="1396440" y="4792763"/>
            <a:ext cx="9666514" cy="87827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ตอบข้อซักถาม</a:t>
            </a:r>
            <a:endParaRPr lang="en-US" sz="2800" b="1" dirty="0">
              <a:solidFill>
                <a:schemeClr val="bg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399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EAA4E9-59DF-C23B-FEEB-7EC974CC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759"/>
            <a:ext cx="741680" cy="52800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35CB6B23-AD9C-1794-D448-267E68BAB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8C684A81-8449-53ED-2F5B-D71DFBC5317F}"/>
              </a:ext>
            </a:extLst>
          </p:cNvPr>
          <p:cNvSpPr txBox="1"/>
          <p:nvPr/>
        </p:nvSpPr>
        <p:spPr>
          <a:xfrm>
            <a:off x="5364741" y="1528184"/>
            <a:ext cx="61886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โดย ผู้ช่วยศาสตราจารย์ ดร.สุนทรี</a:t>
            </a:r>
            <a:r>
              <a:rPr lang="th-TH" sz="2800" b="1" dirty="0" err="1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ย์</a:t>
            </a:r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b="1" dirty="0" err="1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วิพัฒ</a:t>
            </a:r>
            <a:r>
              <a:rPr lang="th-TH" sz="28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ครุฑ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78827ED4-A528-E02A-E9F0-CB592028E4E1}"/>
              </a:ext>
            </a:extLst>
          </p:cNvPr>
          <p:cNvSpPr txBox="1"/>
          <p:nvPr/>
        </p:nvSpPr>
        <p:spPr>
          <a:xfrm>
            <a:off x="973782" y="622321"/>
            <a:ext cx="10579620" cy="707886"/>
          </a:xfrm>
          <a:prstGeom prst="rect">
            <a:avLst/>
          </a:prstGeom>
          <a:solidFill>
            <a:srgbClr val="1B587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ด้วยงานวิจัยเชิงคุณภาพ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760E328F-7B97-2AEB-9AA9-9B349ED5B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430"/>
            <a:ext cx="741680" cy="528007"/>
          </a:xfrm>
          <a:prstGeom prst="rect">
            <a:avLst/>
          </a:prstGeom>
        </p:spPr>
      </p:pic>
      <p:pic>
        <p:nvPicPr>
          <p:cNvPr id="6" name="Picture 20">
            <a:extLst>
              <a:ext uri="{FF2B5EF4-FFF2-40B4-BE49-F238E27FC236}">
                <a16:creationId xmlns:a16="http://schemas.microsoft.com/office/drawing/2014/main" id="{492926A6-AD58-94F4-4154-33000E4D0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9024"/>
            <a:ext cx="741680" cy="5280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4AED612-3F84-01D1-3EB3-F575812BDACF}"/>
              </a:ext>
            </a:extLst>
          </p:cNvPr>
          <p:cNvSpPr/>
          <p:nvPr/>
        </p:nvSpPr>
        <p:spPr>
          <a:xfrm>
            <a:off x="1480415" y="2423546"/>
            <a:ext cx="9666514" cy="815441"/>
          </a:xfrm>
          <a:prstGeom prst="rect">
            <a:avLst/>
          </a:prstGeom>
          <a:solidFill>
            <a:srgbClr val="4E854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ด้วยงานวิจัยเชิงคุณภาพ จำนวน 2 เรื่อง</a:t>
            </a:r>
            <a:endParaRPr lang="en-US" sz="3200" b="1" dirty="0">
              <a:solidFill>
                <a:schemeClr val="bg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0C7F7D-C780-1622-EF0A-C5FF5C44BD2B}"/>
              </a:ext>
            </a:extLst>
          </p:cNvPr>
          <p:cNvSpPr/>
          <p:nvPr/>
        </p:nvSpPr>
        <p:spPr>
          <a:xfrm>
            <a:off x="1480415" y="4035051"/>
            <a:ext cx="9666514" cy="878275"/>
          </a:xfrm>
          <a:prstGeom prst="rect">
            <a:avLst/>
          </a:prstGeom>
          <a:solidFill>
            <a:srgbClr val="F07F0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ตอบข้อซักถาม</a:t>
            </a:r>
            <a:endParaRPr lang="en-US" sz="3200" b="1" dirty="0">
              <a:solidFill>
                <a:schemeClr val="bg1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C2EAB5-9F98-D0A8-F280-0EC175D04F0E}"/>
              </a:ext>
            </a:extLst>
          </p:cNvPr>
          <p:cNvSpPr txBox="1"/>
          <p:nvPr/>
        </p:nvSpPr>
        <p:spPr>
          <a:xfrm>
            <a:off x="3641128" y="6438543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</p:spTree>
    <p:extLst>
      <p:ext uri="{BB962C8B-B14F-4D97-AF65-F5344CB8AC3E}">
        <p14:creationId xmlns:p14="http://schemas.microsoft.com/office/powerpoint/2010/main" val="114073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4">
            <a:extLst>
              <a:ext uri="{FF2B5EF4-FFF2-40B4-BE49-F238E27FC236}">
                <a16:creationId xmlns:a16="http://schemas.microsoft.com/office/drawing/2014/main" id="{ADA5C4D0-2A66-4109-A491-06CA2CC95E5A}"/>
              </a:ext>
            </a:extLst>
          </p:cNvPr>
          <p:cNvGrpSpPr/>
          <p:nvPr/>
        </p:nvGrpSpPr>
        <p:grpSpPr>
          <a:xfrm>
            <a:off x="4364347" y="1944996"/>
            <a:ext cx="3532863" cy="4209710"/>
            <a:chOff x="4737812" y="2390015"/>
            <a:chExt cx="3159394" cy="376469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4E9FEC3-6A2D-4AFD-9A3E-28BE920B5291}"/>
                </a:ext>
              </a:extLst>
            </p:cNvPr>
            <p:cNvGrpSpPr/>
            <p:nvPr/>
          </p:nvGrpSpPr>
          <p:grpSpPr>
            <a:xfrm rot="19800000">
              <a:off x="5964234" y="4473736"/>
              <a:ext cx="1932972" cy="1680969"/>
              <a:chOff x="2084105" y="5383623"/>
              <a:chExt cx="815482" cy="89109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72099A-796A-4DB6-A2D1-0D17AA5FF1C8}"/>
                  </a:ext>
                </a:extLst>
              </p:cNvPr>
              <p:cNvSpPr/>
              <p:nvPr/>
            </p:nvSpPr>
            <p:spPr>
              <a:xfrm>
                <a:off x="2084105" y="5383623"/>
                <a:ext cx="815482" cy="891098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993C6F2A-45A7-4D12-A534-B35F982B0301}"/>
                  </a:ext>
                </a:extLst>
              </p:cNvPr>
              <p:cNvSpPr/>
              <p:nvPr/>
            </p:nvSpPr>
            <p:spPr>
              <a:xfrm>
                <a:off x="2084106" y="5383623"/>
                <a:ext cx="614896" cy="884728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A564E653-42E4-4C2A-816F-A1FEA71E794F}"/>
                  </a:ext>
                </a:extLst>
              </p:cNvPr>
              <p:cNvSpPr/>
              <p:nvPr/>
            </p:nvSpPr>
            <p:spPr>
              <a:xfrm>
                <a:off x="2084106" y="5383623"/>
                <a:ext cx="408037" cy="88599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F1458674-168A-46D7-96E7-275FD01E70A4}"/>
                  </a:ext>
                </a:extLst>
              </p:cNvPr>
              <p:cNvSpPr/>
              <p:nvPr/>
            </p:nvSpPr>
            <p:spPr>
              <a:xfrm>
                <a:off x="2084105" y="5383623"/>
                <a:ext cx="405505" cy="886992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5BE9E225-E3AB-4AFA-926E-98C4CC9DAD82}"/>
                  </a:ext>
                </a:extLst>
              </p:cNvPr>
              <p:cNvSpPr/>
              <p:nvPr/>
            </p:nvSpPr>
            <p:spPr>
              <a:xfrm>
                <a:off x="2397817" y="6070896"/>
                <a:ext cx="184225" cy="202494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tx1">
                      <a:lumMod val="72000"/>
                      <a:lumOff val="28000"/>
                    </a:schemeClr>
                  </a:gs>
                  <a:gs pos="100000">
                    <a:schemeClr val="tx1">
                      <a:lumMod val="31000"/>
                      <a:lumOff val="69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9A8A57AF-EB22-48E1-BBD2-E91023FB96AB}"/>
                </a:ext>
              </a:extLst>
            </p:cNvPr>
            <p:cNvSpPr/>
            <p:nvPr/>
          </p:nvSpPr>
          <p:spPr>
            <a:xfrm rot="14400000">
              <a:off x="5606013" y="4024338"/>
              <a:ext cx="989547" cy="1217904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accent2"/>
            </a:solidFill>
            <a:ln w="15875">
              <a:gradFill>
                <a:gsLst>
                  <a:gs pos="0">
                    <a:schemeClr val="bg1"/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>
                <a:solidFill>
                  <a:srgbClr val="9F2936"/>
                </a:solidFill>
              </a:endParaRPr>
            </a:p>
          </p:txBody>
        </p:sp>
        <p:sp>
          <p:nvSpPr>
            <p:cNvPr id="6" name="Rounded Rectangle 1">
              <a:extLst>
                <a:ext uri="{FF2B5EF4-FFF2-40B4-BE49-F238E27FC236}">
                  <a16:creationId xmlns:a16="http://schemas.microsoft.com/office/drawing/2014/main" id="{D836F338-AE06-40F8-9D00-05010C6DC326}"/>
                </a:ext>
              </a:extLst>
            </p:cNvPr>
            <p:cNvSpPr/>
            <p:nvPr/>
          </p:nvSpPr>
          <p:spPr>
            <a:xfrm rot="4400993">
              <a:off x="5833816" y="2266987"/>
              <a:ext cx="971848" cy="1217904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rgbClr val="4E8542"/>
            </a:solidFill>
            <a:ln w="15875">
              <a:gradFill>
                <a:gsLst>
                  <a:gs pos="0">
                    <a:schemeClr val="bg1"/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8E1BED9D-5776-48DF-9395-B6FA63A00B1D}"/>
                </a:ext>
              </a:extLst>
            </p:cNvPr>
            <p:cNvSpPr/>
            <p:nvPr/>
          </p:nvSpPr>
          <p:spPr>
            <a:xfrm rot="9000000">
              <a:off x="6316872" y="3487189"/>
              <a:ext cx="971848" cy="1217904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rgbClr val="1B587C"/>
            </a:solidFill>
            <a:ln w="15875">
              <a:gradFill>
                <a:gsLst>
                  <a:gs pos="0">
                    <a:schemeClr val="bg1"/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198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8" name="Rounded Rectangle 1">
              <a:extLst>
                <a:ext uri="{FF2B5EF4-FFF2-40B4-BE49-F238E27FC236}">
                  <a16:creationId xmlns:a16="http://schemas.microsoft.com/office/drawing/2014/main" id="{7D330C09-CAE4-4454-BBED-FB9A8A840036}"/>
                </a:ext>
              </a:extLst>
            </p:cNvPr>
            <p:cNvSpPr/>
            <p:nvPr/>
          </p:nvSpPr>
          <p:spPr>
            <a:xfrm rot="18596325">
              <a:off x="4851990" y="3080834"/>
              <a:ext cx="989547" cy="1217904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accent1"/>
            </a:solidFill>
            <a:ln w="15875">
              <a:gradFill>
                <a:gsLst>
                  <a:gs pos="0">
                    <a:schemeClr val="bg1"/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0EBD466-C587-4358-B47B-56D604DA14C9}"/>
              </a:ext>
            </a:extLst>
          </p:cNvPr>
          <p:cNvSpPr txBox="1"/>
          <p:nvPr/>
        </p:nvSpPr>
        <p:spPr>
          <a:xfrm>
            <a:off x="3775195" y="2281092"/>
            <a:ext cx="8328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DB82BF-5F93-4A4D-A540-A91CB26F41BB}"/>
              </a:ext>
            </a:extLst>
          </p:cNvPr>
          <p:cNvSpPr txBox="1"/>
          <p:nvPr/>
        </p:nvSpPr>
        <p:spPr>
          <a:xfrm>
            <a:off x="7148624" y="1847185"/>
            <a:ext cx="8328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1CA38-65F6-4018-8DAB-5AA4DE65BE74}"/>
              </a:ext>
            </a:extLst>
          </p:cNvPr>
          <p:cNvSpPr txBox="1"/>
          <p:nvPr/>
        </p:nvSpPr>
        <p:spPr>
          <a:xfrm>
            <a:off x="4496750" y="5306985"/>
            <a:ext cx="8328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2A561C-66DD-4EA4-8107-08F9DC751ABA}"/>
              </a:ext>
            </a:extLst>
          </p:cNvPr>
          <p:cNvSpPr txBox="1"/>
          <p:nvPr/>
        </p:nvSpPr>
        <p:spPr>
          <a:xfrm>
            <a:off x="7603265" y="4074326"/>
            <a:ext cx="8328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54C67DD-CBEB-4028-89B1-4484BECE127E}"/>
              </a:ext>
            </a:extLst>
          </p:cNvPr>
          <p:cNvSpPr txBox="1"/>
          <p:nvPr/>
        </p:nvSpPr>
        <p:spPr>
          <a:xfrm>
            <a:off x="1120154" y="2307042"/>
            <a:ext cx="297188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ko-KR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การออกแบบวิจัย</a:t>
            </a:r>
            <a:endParaRPr lang="ko-KR" altLang="en-US" sz="36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0" name="Oval 21">
            <a:extLst>
              <a:ext uri="{FF2B5EF4-FFF2-40B4-BE49-F238E27FC236}">
                <a16:creationId xmlns:a16="http://schemas.microsoft.com/office/drawing/2014/main" id="{4535DA48-809F-4B2D-9659-3052AAD75311}"/>
              </a:ext>
            </a:extLst>
          </p:cNvPr>
          <p:cNvSpPr/>
          <p:nvPr/>
        </p:nvSpPr>
        <p:spPr>
          <a:xfrm rot="20700000">
            <a:off x="5995072" y="2177004"/>
            <a:ext cx="438803" cy="384581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1" name="Trapezoid 3">
            <a:extLst>
              <a:ext uri="{FF2B5EF4-FFF2-40B4-BE49-F238E27FC236}">
                <a16:creationId xmlns:a16="http://schemas.microsoft.com/office/drawing/2014/main" id="{366818DF-0CBE-4509-954A-F438DB3E5114}"/>
              </a:ext>
            </a:extLst>
          </p:cNvPr>
          <p:cNvSpPr/>
          <p:nvPr/>
        </p:nvSpPr>
        <p:spPr>
          <a:xfrm>
            <a:off x="6621214" y="3698098"/>
            <a:ext cx="390522" cy="398013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308E848-7FCD-49BE-99CA-450B9BE699F0}"/>
              </a:ext>
            </a:extLst>
          </p:cNvPr>
          <p:cNvSpPr/>
          <p:nvPr/>
        </p:nvSpPr>
        <p:spPr>
          <a:xfrm rot="14270044">
            <a:off x="5618410" y="4360185"/>
            <a:ext cx="390293" cy="406562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3" name="Donut 15">
            <a:extLst>
              <a:ext uri="{FF2B5EF4-FFF2-40B4-BE49-F238E27FC236}">
                <a16:creationId xmlns:a16="http://schemas.microsoft.com/office/drawing/2014/main" id="{A9C59247-B266-4CA7-A572-6B2541F4CF8F}"/>
              </a:ext>
            </a:extLst>
          </p:cNvPr>
          <p:cNvSpPr/>
          <p:nvPr/>
        </p:nvSpPr>
        <p:spPr>
          <a:xfrm>
            <a:off x="4684884" y="3183631"/>
            <a:ext cx="412117" cy="413850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6" name="TextBox 7">
            <a:extLst>
              <a:ext uri="{FF2B5EF4-FFF2-40B4-BE49-F238E27FC236}">
                <a16:creationId xmlns:a16="http://schemas.microsoft.com/office/drawing/2014/main" id="{28955517-93E2-C079-FA6A-2B0A339CF6F4}"/>
              </a:ext>
            </a:extLst>
          </p:cNvPr>
          <p:cNvSpPr txBox="1"/>
          <p:nvPr/>
        </p:nvSpPr>
        <p:spPr>
          <a:xfrm>
            <a:off x="806190" y="385106"/>
            <a:ext cx="10579620" cy="707886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ด้วยงานวิจัยเชิงคุณภาพ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096B1A-30D9-E704-68A4-5649BB794B91}"/>
              </a:ext>
            </a:extLst>
          </p:cNvPr>
          <p:cNvSpPr txBox="1"/>
          <p:nvPr/>
        </p:nvSpPr>
        <p:spPr>
          <a:xfrm>
            <a:off x="1919055" y="5341964"/>
            <a:ext cx="297188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ko-KR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ระเบียบวิธีวิจัย</a:t>
            </a:r>
            <a:endParaRPr lang="ko-KR" altLang="en-US" sz="36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C87528-2DF8-5E4F-E6A3-4636F67E01C2}"/>
              </a:ext>
            </a:extLst>
          </p:cNvPr>
          <p:cNvSpPr txBox="1"/>
          <p:nvPr/>
        </p:nvSpPr>
        <p:spPr>
          <a:xfrm>
            <a:off x="8249860" y="4130280"/>
            <a:ext cx="321949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ko-KR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ประโยชน์ของงานวิจัย</a:t>
            </a:r>
            <a:endParaRPr lang="ko-KR" altLang="en-US" sz="36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2D59615-A33E-B666-C24B-F27E004A47DD}"/>
              </a:ext>
            </a:extLst>
          </p:cNvPr>
          <p:cNvSpPr txBox="1"/>
          <p:nvPr/>
        </p:nvSpPr>
        <p:spPr>
          <a:xfrm>
            <a:off x="7391297" y="1853004"/>
            <a:ext cx="297188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altLang="ko-KR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ขนาดตัวอย่าง</a:t>
            </a:r>
            <a:endParaRPr lang="ko-KR" altLang="en-US" sz="3600" b="1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29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EAA4E9-59DF-C23B-FEEB-7EC974CC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759"/>
            <a:ext cx="741680" cy="52800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35CB6B23-AD9C-1794-D448-267E68BAB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8C684A81-8449-53ED-2F5B-D71DFBC5317F}"/>
              </a:ext>
            </a:extLst>
          </p:cNvPr>
          <p:cNvSpPr txBox="1"/>
          <p:nvPr/>
        </p:nvSpPr>
        <p:spPr>
          <a:xfrm>
            <a:off x="5663370" y="1547378"/>
            <a:ext cx="61886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โดย รองศาสตราจารย์ ดร.ศศิธร วชิรปัญญาพงศ์</a:t>
            </a:r>
          </a:p>
        </p:txBody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id="{15A30110-DFF1-1358-900B-F053A3E227EE}"/>
              </a:ext>
            </a:extLst>
          </p:cNvPr>
          <p:cNvSpPr txBox="1"/>
          <p:nvPr/>
        </p:nvSpPr>
        <p:spPr>
          <a:xfrm>
            <a:off x="-116994" y="6224793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78827ED4-A528-E02A-E9F0-CB592028E4E1}"/>
              </a:ext>
            </a:extLst>
          </p:cNvPr>
          <p:cNvSpPr txBox="1"/>
          <p:nvPr/>
        </p:nvSpPr>
        <p:spPr>
          <a:xfrm>
            <a:off x="973782" y="437756"/>
            <a:ext cx="10579620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ด้วยงานวิจัยเชิงปริมาณ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DFBC80B0-027F-46A2-ECC1-D4B74773A4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73782" y="4720181"/>
            <a:ext cx="3438178" cy="1719089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A33D6129-4DC9-D23B-7558-831FB0844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430"/>
            <a:ext cx="741680" cy="528007"/>
          </a:xfrm>
          <a:prstGeom prst="rect">
            <a:avLst/>
          </a:prstGeom>
        </p:spPr>
      </p:pic>
      <p:pic>
        <p:nvPicPr>
          <p:cNvPr id="6" name="Picture 20">
            <a:extLst>
              <a:ext uri="{FF2B5EF4-FFF2-40B4-BE49-F238E27FC236}">
                <a16:creationId xmlns:a16="http://schemas.microsoft.com/office/drawing/2014/main" id="{A2297380-27C9-940C-DE5F-BE47AFEF10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9024"/>
            <a:ext cx="741680" cy="5280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4481AF-460E-267E-EECA-12ADDB2F979D}"/>
              </a:ext>
            </a:extLst>
          </p:cNvPr>
          <p:cNvSpPr txBox="1"/>
          <p:nvPr/>
        </p:nvSpPr>
        <p:spPr>
          <a:xfrm>
            <a:off x="1353988" y="2206326"/>
            <a:ext cx="91520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ชื่อเรื่องวิจัย ที่สอดคล้องกับสาขาวิชาที่ขอตำแหน่งทางวิชาการ</a:t>
            </a:r>
          </a:p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ระเบียบวิธีวิจัย</a:t>
            </a:r>
          </a:p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สถิติการวิจัย</a:t>
            </a:r>
          </a:p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ประโยชน์ของผลการวิจัย และการนำไปใช้ประโยชน์</a:t>
            </a:r>
          </a:p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393D7A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เหมาะสมกับสภาพปัจจุบัน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9EDE4612-8D4B-4916-676B-A905EBFD84B1}"/>
              </a:ext>
            </a:extLst>
          </p:cNvPr>
          <p:cNvSpPr txBox="1"/>
          <p:nvPr/>
        </p:nvSpPr>
        <p:spPr>
          <a:xfrm>
            <a:off x="7070279" y="4958305"/>
            <a:ext cx="48822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ที่มาของทุนวิจัย </a:t>
            </a:r>
          </a:p>
          <a:p>
            <a:pPr marL="457200" indent="-457200">
              <a:buFontTx/>
              <a:buChar char="-"/>
            </a:pPr>
            <a:r>
              <a:rPr lang="th-TH" sz="3200" b="1" dirty="0">
                <a:solidFill>
                  <a:srgbClr val="FF00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วิธีการเผยแพร่ผลงานวิจัย</a:t>
            </a: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C59D8671-FAB0-D21F-A5E6-C0874DC8F385}"/>
              </a:ext>
            </a:extLst>
          </p:cNvPr>
          <p:cNvSpPr/>
          <p:nvPr/>
        </p:nvSpPr>
        <p:spPr>
          <a:xfrm>
            <a:off x="1374140" y="1391762"/>
            <a:ext cx="1755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dirty="0">
                <a:solidFill>
                  <a:srgbClr val="F07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ประเด็นหลัก</a:t>
            </a: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665DC1C4-9371-3281-05E2-6FAD92C41BF2}"/>
              </a:ext>
            </a:extLst>
          </p:cNvPr>
          <p:cNvSpPr/>
          <p:nvPr/>
        </p:nvSpPr>
        <p:spPr>
          <a:xfrm>
            <a:off x="6566388" y="4274813"/>
            <a:ext cx="17852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200" b="1" dirty="0">
                <a:solidFill>
                  <a:srgbClr val="F07F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ประเด็นรอง</a:t>
            </a:r>
          </a:p>
        </p:txBody>
      </p:sp>
    </p:spTree>
    <p:extLst>
      <p:ext uri="{BB962C8B-B14F-4D97-AF65-F5344CB8AC3E}">
        <p14:creationId xmlns:p14="http://schemas.microsoft.com/office/powerpoint/2010/main" val="14811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EAA4E9-59DF-C23B-FEEB-7EC974CC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759"/>
            <a:ext cx="741680" cy="52800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35CB6B23-AD9C-1794-D448-267E68BAB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8C684A81-8449-53ED-2F5B-D71DFBC5317F}"/>
              </a:ext>
            </a:extLst>
          </p:cNvPr>
          <p:cNvSpPr txBox="1"/>
          <p:nvPr/>
        </p:nvSpPr>
        <p:spPr>
          <a:xfrm>
            <a:off x="5663370" y="1547378"/>
            <a:ext cx="61886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rgbClr val="393D7A"/>
                </a:solidFill>
                <a:latin typeface="TH Niramit AS" panose="02000506000000020004" pitchFamily="2" charset="-34"/>
                <a:ea typeface="Batang" panose="02030600000101010101" pitchFamily="18" charset="-127"/>
                <a:cs typeface="TH Niramit AS" panose="02000506000000020004" pitchFamily="2" charset="-34"/>
              </a:rPr>
              <a:t>โดย รองศาสตราจารย์ ดร.ศศิธร วชิรปัญญาพงศ์</a:t>
            </a:r>
            <a:endParaRPr lang="th-TH" dirty="0">
              <a:solidFill>
                <a:srgbClr val="393D7A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id="{15A30110-DFF1-1358-900B-F053A3E227EE}"/>
              </a:ext>
            </a:extLst>
          </p:cNvPr>
          <p:cNvSpPr txBox="1"/>
          <p:nvPr/>
        </p:nvSpPr>
        <p:spPr>
          <a:xfrm>
            <a:off x="-519765" y="6457890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78827ED4-A528-E02A-E9F0-CB592028E4E1}"/>
              </a:ext>
            </a:extLst>
          </p:cNvPr>
          <p:cNvSpPr txBox="1"/>
          <p:nvPr/>
        </p:nvSpPr>
        <p:spPr>
          <a:xfrm>
            <a:off x="973782" y="622321"/>
            <a:ext cx="10579620" cy="76944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rgbClr val="FFFF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การขอตำแหน่งทางวิชาการ ด้วยเอกสารคำสอน </a:t>
            </a:r>
            <a:r>
              <a:rPr lang="en-US" sz="4400" b="1" dirty="0">
                <a:solidFill>
                  <a:srgbClr val="FFFF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/</a:t>
            </a:r>
            <a:r>
              <a:rPr lang="th-TH" sz="4400" b="1" dirty="0">
                <a:solidFill>
                  <a:srgbClr val="FFFF0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ตำรา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F9226EBA-37B3-7F7E-8524-0D96B6912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430"/>
            <a:ext cx="741680" cy="528007"/>
          </a:xfrm>
          <a:prstGeom prst="rect">
            <a:avLst/>
          </a:prstGeom>
        </p:spPr>
      </p:pic>
      <p:pic>
        <p:nvPicPr>
          <p:cNvPr id="6" name="Picture 20">
            <a:extLst>
              <a:ext uri="{FF2B5EF4-FFF2-40B4-BE49-F238E27FC236}">
                <a16:creationId xmlns:a16="http://schemas.microsoft.com/office/drawing/2014/main" id="{0E684F63-E573-BF30-A5EF-E57FD5AC3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9024"/>
            <a:ext cx="741680" cy="528007"/>
          </a:xfrm>
          <a:prstGeom prst="rect">
            <a:avLst/>
          </a:prstGeom>
        </p:spPr>
      </p:pic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5D45C869-A93A-6CCF-B9E5-E44FF86B6A57}"/>
              </a:ext>
            </a:extLst>
          </p:cNvPr>
          <p:cNvSpPr/>
          <p:nvPr/>
        </p:nvSpPr>
        <p:spPr>
          <a:xfrm>
            <a:off x="1027390" y="1510077"/>
            <a:ext cx="1755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H Niramit AS" panose="02000506000000020004" pitchFamily="2" charset="-34"/>
                <a:cs typeface="TH Niramit AS" panose="02000506000000020004" pitchFamily="2" charset="-34"/>
              </a:rPr>
              <a:t>ประเด็นหลัก</a:t>
            </a:r>
          </a:p>
        </p:txBody>
      </p:sp>
      <p:pic>
        <p:nvPicPr>
          <p:cNvPr id="1026" name="Picture 2" descr="รู้หรือไม่? การจดโน้ตระหว่างอ่านหนังสือ  ช่วยให้เราจดจำสิ่งที่อ่านได้ดียิ่งขึ้น | Techsauce">
            <a:extLst>
              <a:ext uri="{FF2B5EF4-FFF2-40B4-BE49-F238E27FC236}">
                <a16:creationId xmlns:a16="http://schemas.microsoft.com/office/drawing/2014/main" id="{C87CCB42-8ADA-2529-7CA7-D4A3F7E78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" b="12355"/>
          <a:stretch/>
        </p:blipFill>
        <p:spPr bwMode="auto">
          <a:xfrm>
            <a:off x="8566564" y="2665142"/>
            <a:ext cx="2605088" cy="152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9E5C387-F02B-0986-3BEC-6EE453AB3501}"/>
              </a:ext>
            </a:extLst>
          </p:cNvPr>
          <p:cNvSpPr txBox="1"/>
          <p:nvPr/>
        </p:nvSpPr>
        <p:spPr>
          <a:xfrm>
            <a:off x="1043719" y="2032583"/>
            <a:ext cx="669606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เนื้อหาครบถ้วน ครอบคลุมคำอธิบายรายวิชา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เรียงลำดับเนื้อหาเหมาะสม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เนื้อหามีความใหม่ อ้างอิงผลงานวิจัยใหม่ ๆ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เขียนสรุปทุกหัวข้อท้าย เนื้อหาที่ยกมา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ยกตัวอย่างประกอบ (ของจริง ผลวิจัย)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มีแบบฝึกหัด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มีการทดลองใช้</a:t>
            </a:r>
          </a:p>
          <a:p>
            <a:endParaRPr lang="th-TH" dirty="0"/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0B1C685A-0434-5B57-3014-C8E0E0075E50}"/>
              </a:ext>
            </a:extLst>
          </p:cNvPr>
          <p:cNvSpPr txBox="1"/>
          <p:nvPr/>
        </p:nvSpPr>
        <p:spPr>
          <a:xfrm>
            <a:off x="5329941" y="4934670"/>
            <a:ext cx="64732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ไม่ควรยกเนื้อหามาเรียงต่อกัน โดยไม่มีสรุป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เอกสารอ้างอิง เก่าเกิน </a:t>
            </a:r>
            <a:r>
              <a:rPr lang="en-US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5 / 10 </a:t>
            </a: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ปี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6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ดัชนีคำศัพท์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62318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EAA4E9-59DF-C23B-FEEB-7EC974CC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759"/>
            <a:ext cx="741680" cy="52800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35CB6B23-AD9C-1794-D448-267E68BAB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2" name="TextBox 16">
            <a:extLst>
              <a:ext uri="{FF2B5EF4-FFF2-40B4-BE49-F238E27FC236}">
                <a16:creationId xmlns:a16="http://schemas.microsoft.com/office/drawing/2014/main" id="{15A30110-DFF1-1358-900B-F053A3E227EE}"/>
              </a:ext>
            </a:extLst>
          </p:cNvPr>
          <p:cNvSpPr txBox="1"/>
          <p:nvPr/>
        </p:nvSpPr>
        <p:spPr>
          <a:xfrm>
            <a:off x="-519765" y="6457890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78827ED4-A528-E02A-E9F0-CB592028E4E1}"/>
              </a:ext>
            </a:extLst>
          </p:cNvPr>
          <p:cNvSpPr txBox="1"/>
          <p:nvPr/>
        </p:nvSpPr>
        <p:spPr>
          <a:xfrm>
            <a:off x="973782" y="622321"/>
            <a:ext cx="6678875" cy="769441"/>
          </a:xfrm>
          <a:prstGeom prst="rect">
            <a:avLst/>
          </a:prstGeom>
          <a:solidFill>
            <a:srgbClr val="C67EF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rgbClr val="002060"/>
                </a:solidFill>
                <a:latin typeface="DB Helvethaica X Blk" panose="02000506090000020004" pitchFamily="2" charset="-34"/>
                <a:cs typeface="DB Helvethaica X Blk" panose="02000506090000020004" pitchFamily="2" charset="-34"/>
              </a:rPr>
              <a:t>ปัจจัยความสำเร็จ </a:t>
            </a:r>
            <a:r>
              <a:rPr lang="en-US" sz="4400" b="1" dirty="0">
                <a:solidFill>
                  <a:srgbClr val="002060"/>
                </a:solidFill>
                <a:latin typeface="DB Helvethaica X Blk" panose="02000506090000020004" pitchFamily="2" charset="-34"/>
                <a:cs typeface="DB Helvethaica X Blk" panose="02000506090000020004" pitchFamily="2" charset="-34"/>
              </a:rPr>
              <a:t>/ </a:t>
            </a:r>
            <a:r>
              <a:rPr lang="th-TH" sz="4400" b="1" dirty="0">
                <a:solidFill>
                  <a:srgbClr val="002060"/>
                </a:solidFill>
                <a:latin typeface="DB Helvethaica X Blk" panose="02000506090000020004" pitchFamily="2" charset="-34"/>
                <a:cs typeface="DB Helvethaica X Blk" panose="02000506090000020004" pitchFamily="2" charset="-34"/>
              </a:rPr>
              <a:t>ข้อควรระวัง 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F9226EBA-37B3-7F7E-8524-0D96B6912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430"/>
            <a:ext cx="741680" cy="528007"/>
          </a:xfrm>
          <a:prstGeom prst="rect">
            <a:avLst/>
          </a:prstGeom>
        </p:spPr>
      </p:pic>
      <p:pic>
        <p:nvPicPr>
          <p:cNvPr id="6" name="Picture 20">
            <a:extLst>
              <a:ext uri="{FF2B5EF4-FFF2-40B4-BE49-F238E27FC236}">
                <a16:creationId xmlns:a16="http://schemas.microsoft.com/office/drawing/2014/main" id="{0E684F63-E573-BF30-A5EF-E57FD5AC3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9024"/>
            <a:ext cx="741680" cy="528007"/>
          </a:xfrm>
          <a:prstGeom prst="rect">
            <a:avLst/>
          </a:prstGeom>
        </p:spPr>
      </p:pic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A10F22AA-C6F2-5E4F-090A-95AEED477D7D}"/>
              </a:ext>
            </a:extLst>
          </p:cNvPr>
          <p:cNvSpPr/>
          <p:nvPr/>
        </p:nvSpPr>
        <p:spPr>
          <a:xfrm>
            <a:off x="1456852" y="1835328"/>
            <a:ext cx="28632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solidFill>
                  <a:schemeClr val="accent4"/>
                </a:solidFill>
              </a:rPr>
              <a:t>ปัจจัยความสำเร็จ</a:t>
            </a: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097842A6-3BED-1228-74F4-57A73785423E}"/>
              </a:ext>
            </a:extLst>
          </p:cNvPr>
          <p:cNvSpPr/>
          <p:nvPr/>
        </p:nvSpPr>
        <p:spPr>
          <a:xfrm>
            <a:off x="7514707" y="2799060"/>
            <a:ext cx="19848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4000" b="1" cap="none" spc="0" dirty="0">
                <a:ln/>
                <a:solidFill>
                  <a:schemeClr val="accent4"/>
                </a:solidFill>
                <a:effectLst/>
              </a:rPr>
              <a:t>ข้อควรระวัง</a:t>
            </a:r>
          </a:p>
        </p:txBody>
      </p:sp>
      <p:pic>
        <p:nvPicPr>
          <p:cNvPr id="2050" name="Picture 2" descr="เคล็ดลับวิธีคิดให้ประสบความสําเร็จ - บริษัท คอนซัลแทนท์ ออฟ เทคโนโลยี จำกัด  (COT)">
            <a:extLst>
              <a:ext uri="{FF2B5EF4-FFF2-40B4-BE49-F238E27FC236}">
                <a16:creationId xmlns:a16="http://schemas.microsoft.com/office/drawing/2014/main" id="{F405892F-05DE-F930-9BC3-54BD1EE86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912" y="47618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DCA วงจรแห่งความสำเร็จและกุญแจสำคัญของการบริหาร - วิชาการ">
            <a:extLst>
              <a:ext uri="{FF2B5EF4-FFF2-40B4-BE49-F238E27FC236}">
                <a16:creationId xmlns:a16="http://schemas.microsoft.com/office/drawing/2014/main" id="{FD632392-670B-3E71-53F0-0FC34B2C6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781" y="1571514"/>
            <a:ext cx="2929038" cy="195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21B86062-7EB8-5F12-C95D-4ADD882A6EB3}"/>
              </a:ext>
            </a:extLst>
          </p:cNvPr>
          <p:cNvSpPr txBox="1"/>
          <p:nvPr/>
        </p:nvSpPr>
        <p:spPr>
          <a:xfrm>
            <a:off x="7514707" y="3523098"/>
            <a:ext cx="416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ทิ้งระยะ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การคัดลอก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การไม่อ้างอิง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การไม่สรุปด้วยตนเอง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A8E54191-7036-C04E-6361-32DD63ADBA14}"/>
              </a:ext>
            </a:extLst>
          </p:cNvPr>
          <p:cNvSpPr txBox="1"/>
          <p:nvPr/>
        </p:nvSpPr>
        <p:spPr>
          <a:xfrm>
            <a:off x="1456851" y="2733389"/>
            <a:ext cx="38336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สม่ำเสมอ ต่อเนื่อง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คิด  ค้น จด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ใหม่ ทันสมัย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ใช้ภาษาของตนเอง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h-TH" sz="4000" b="1" dirty="0">
                <a:latin typeface="TH Niramit AS" panose="02000506000000020004" pitchFamily="2" charset="-34"/>
                <a:cs typeface="TH Niramit AS" panose="02000506000000020004" pitchFamily="2" charset="-34"/>
              </a:rPr>
              <a:t>เปิดใจ</a:t>
            </a:r>
          </a:p>
        </p:txBody>
      </p:sp>
    </p:spTree>
    <p:extLst>
      <p:ext uri="{BB962C8B-B14F-4D97-AF65-F5344CB8AC3E}">
        <p14:creationId xmlns:p14="http://schemas.microsoft.com/office/powerpoint/2010/main" val="753634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CE24C97-1518-A99F-B4CF-674E06A393EB}"/>
              </a:ext>
            </a:extLst>
          </p:cNvPr>
          <p:cNvSpPr txBox="1"/>
          <p:nvPr/>
        </p:nvSpPr>
        <p:spPr>
          <a:xfrm>
            <a:off x="3339746" y="858850"/>
            <a:ext cx="5512508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700" dirty="0">
                <a:solidFill>
                  <a:srgbClr val="393D7A"/>
                </a:solidFill>
                <a:latin typeface="DB HelvethaicaMon X Med Cond" panose="02000506090000020004" pitchFamily="2" charset="-34"/>
                <a:cs typeface="DB HelvethaicaMon X Med Cond" panose="02000506090000020004" pitchFamily="2" charset="-34"/>
              </a:rPr>
              <a:t>Q</a:t>
            </a:r>
            <a:r>
              <a:rPr lang="en-US" sz="28700" dirty="0">
                <a:solidFill>
                  <a:schemeClr val="accent2">
                    <a:lumMod val="60000"/>
                    <a:lumOff val="40000"/>
                  </a:schemeClr>
                </a:solidFill>
                <a:latin typeface="DB HelvethaicaMon X Med Cond" panose="02000506090000020004" pitchFamily="2" charset="-34"/>
                <a:cs typeface="DB HelvethaicaMon X Med Cond" panose="02000506090000020004" pitchFamily="2" charset="-34"/>
              </a:rPr>
              <a:t>&amp;</a:t>
            </a:r>
            <a:r>
              <a:rPr lang="en-US" sz="28700" dirty="0">
                <a:solidFill>
                  <a:srgbClr val="393D7A"/>
                </a:solidFill>
                <a:latin typeface="DB HelvethaicaMon X Med Cond" panose="02000506090000020004" pitchFamily="2" charset="-34"/>
                <a:cs typeface="DB HelvethaicaMon X Med Cond" panose="02000506090000020004" pitchFamily="2" charset="-34"/>
              </a:rPr>
              <a:t>A</a:t>
            </a:r>
            <a:endParaRPr lang="th-TH" sz="28700" dirty="0">
              <a:solidFill>
                <a:srgbClr val="393D7A"/>
              </a:solidFill>
              <a:latin typeface="DB HelvethaicaMon X Med Cond" panose="02000506090000020004" pitchFamily="2" charset="-34"/>
              <a:cs typeface="DB HelvethaicaMon X Med Cond" panose="02000506090000020004" pitchFamily="2" charset="-34"/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35CB6B23-AD9C-1794-D448-267E68BAB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6075" y="5153025"/>
            <a:ext cx="1685925" cy="1704975"/>
          </a:xfrm>
          <a:prstGeom prst="rect">
            <a:avLst/>
          </a:prstGeom>
        </p:spPr>
      </p:pic>
      <p:sp>
        <p:nvSpPr>
          <p:cNvPr id="2" name="TextBox 7">
            <a:extLst>
              <a:ext uri="{FF2B5EF4-FFF2-40B4-BE49-F238E27FC236}">
                <a16:creationId xmlns:a16="http://schemas.microsoft.com/office/drawing/2014/main" id="{7B87B7CD-28AB-8A2D-20AB-724E88CEDCFB}"/>
              </a:ext>
            </a:extLst>
          </p:cNvPr>
          <p:cNvSpPr txBox="1"/>
          <p:nvPr/>
        </p:nvSpPr>
        <p:spPr>
          <a:xfrm>
            <a:off x="995554" y="4804578"/>
            <a:ext cx="10579620" cy="76944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ตอบข้อซักถาม</a:t>
            </a:r>
          </a:p>
        </p:txBody>
      </p:sp>
      <p:sp>
        <p:nvSpPr>
          <p:cNvPr id="3" name="TextBox 16">
            <a:extLst>
              <a:ext uri="{FF2B5EF4-FFF2-40B4-BE49-F238E27FC236}">
                <a16:creationId xmlns:a16="http://schemas.microsoft.com/office/drawing/2014/main" id="{FA2DC9E2-7124-F8A0-DEFA-2938F9D790EF}"/>
              </a:ext>
            </a:extLst>
          </p:cNvPr>
          <p:cNvSpPr txBox="1"/>
          <p:nvPr/>
        </p:nvSpPr>
        <p:spPr>
          <a:xfrm>
            <a:off x="3268463" y="6439270"/>
            <a:ext cx="5244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rgbClr val="1B587C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คณะวิทยาการจัดการ มหาวิทยาลัยราชภัฏเทพสตรี</a:t>
            </a:r>
          </a:p>
        </p:txBody>
      </p:sp>
    </p:spTree>
    <p:extLst>
      <p:ext uri="{BB962C8B-B14F-4D97-AF65-F5344CB8AC3E}">
        <p14:creationId xmlns:p14="http://schemas.microsoft.com/office/powerpoint/2010/main" val="391166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2182</TotalTime>
  <Words>370</Words>
  <Application>Microsoft Office PowerPoint</Application>
  <PresentationFormat>แบบจอกว้าง</PresentationFormat>
  <Paragraphs>69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DB Helvethaica X Blk</vt:lpstr>
      <vt:lpstr>DB HelvethaicaMon X Med Cond</vt:lpstr>
      <vt:lpstr>TH Niramit AS</vt:lpstr>
      <vt:lpstr>TH Sarabun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Naam Phumiphat</dc:creator>
  <cp:lastModifiedBy>Thepsatri</cp:lastModifiedBy>
  <cp:revision>122</cp:revision>
  <dcterms:created xsi:type="dcterms:W3CDTF">2022-06-24T02:47:05Z</dcterms:created>
  <dcterms:modified xsi:type="dcterms:W3CDTF">2023-04-03T10:24:06Z</dcterms:modified>
</cp:coreProperties>
</file>